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75"/>
  </p:notesMasterIdLst>
  <p:handoutMasterIdLst>
    <p:handoutMasterId r:id="rId76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9" r:id="rId21"/>
    <p:sldId id="280" r:id="rId22"/>
    <p:sldId id="278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328" r:id="rId35"/>
    <p:sldId id="292" r:id="rId36"/>
    <p:sldId id="293" r:id="rId37"/>
    <p:sldId id="294" r:id="rId38"/>
    <p:sldId id="295" r:id="rId39"/>
    <p:sldId id="296" r:id="rId40"/>
    <p:sldId id="297" r:id="rId41"/>
    <p:sldId id="329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30" r:id="rId59"/>
    <p:sldId id="331" r:id="rId60"/>
    <p:sldId id="316" r:id="rId61"/>
    <p:sldId id="317" r:id="rId62"/>
    <p:sldId id="332" r:id="rId63"/>
    <p:sldId id="318" r:id="rId64"/>
    <p:sldId id="319" r:id="rId65"/>
    <p:sldId id="333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9"/>
            <p14:sldId id="280"/>
            <p14:sldId id="278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328"/>
            <p14:sldId id="292"/>
            <p14:sldId id="293"/>
            <p14:sldId id="294"/>
            <p14:sldId id="295"/>
            <p14:sldId id="296"/>
            <p14:sldId id="297"/>
            <p14:sldId id="329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9"/>
            <p14:sldId id="310"/>
            <p14:sldId id="311"/>
            <p14:sldId id="312"/>
            <p14:sldId id="313"/>
            <p14:sldId id="314"/>
            <p14:sldId id="315"/>
            <p14:sldId id="330"/>
            <p14:sldId id="331"/>
            <p14:sldId id="316"/>
            <p14:sldId id="317"/>
            <p14:sldId id="332"/>
            <p14:sldId id="318"/>
            <p14:sldId id="319"/>
            <p14:sldId id="333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4558"/>
  </p:normalViewPr>
  <p:slideViewPr>
    <p:cSldViewPr>
      <p:cViewPr varScale="1">
        <p:scale>
          <a:sx n="121" d="100"/>
          <a:sy n="121" d="100"/>
        </p:scale>
        <p:origin x="1856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10/21/19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10/21/19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C3D931-A15A-8544-B928-5C25BFE37C87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42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5843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39643C-61C4-784A-9412-36806B2EBA99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43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77506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D5A75F-ABE3-A148-8A4A-366E01E58494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44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7154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C0B109-2827-A046-84F7-5EC7B560B518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47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2000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712DB00-50BA-A841-A1E7-9FBE32F27D90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48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1630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7D69756-00AA-0E44-8B3A-5B20CF5AB58F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49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54784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43E0E29-1505-5B42-ADC0-5B3E00172A03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50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48859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0881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3688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27580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53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4840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6257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4712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0487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7074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0412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9628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>
              <a:solidFill>
                <a:srgbClr val="008000"/>
              </a:solidFill>
            </a:endParaRP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Ltd.</a:t>
            </a:r>
          </a:p>
        </p:txBody>
      </p:sp>
    </p:spTree>
    <p:extLst>
      <p:ext uri="{BB962C8B-B14F-4D97-AF65-F5344CB8AC3E}">
        <p14:creationId xmlns:p14="http://schemas.microsoft.com/office/powerpoint/2010/main" val="1293820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49" r:id="rId12"/>
    <p:sldLayoutId id="2147483660" r:id="rId13"/>
    <p:sldLayoutId id="2147483655" r:id="rId14"/>
    <p:sldLayoutId id="2147483662" r:id="rId15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chapter 12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More on Classes</a:t>
            </a:r>
          </a:p>
        </p:txBody>
      </p:sp>
    </p:spTree>
    <p:extLst>
      <p:ext uri="{BB962C8B-B14F-4D97-AF65-F5344CB8AC3E}">
        <p14:creationId xmlns:p14="http://schemas.microsoft.com/office/powerpoint/2010/main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Introspection</a:t>
            </a:r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does not have a type associated with any variable, since each variable is allowed to reference any object</a:t>
            </a:r>
          </a:p>
          <a:p>
            <a:r>
              <a:rPr lang="en-US" dirty="0"/>
              <a:t>however, we can query any variable as to what type it presently references</a:t>
            </a:r>
          </a:p>
          <a:p>
            <a:r>
              <a:rPr lang="en-US" dirty="0"/>
              <a:t>this is often called </a:t>
            </a:r>
            <a:r>
              <a:rPr lang="en-US" b="1" i="1" dirty="0"/>
              <a:t>introspection</a:t>
            </a:r>
            <a:r>
              <a:rPr lang="en-US" dirty="0"/>
              <a:t>. That is, while the program is running we can determine the type a variable references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introspection ops</a:t>
            </a:r>
          </a:p>
        </p:txBody>
      </p:sp>
      <p:sp>
        <p:nvSpPr>
          <p:cNvPr id="3686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Courier New"/>
                <a:cs typeface="Courier New"/>
              </a:rPr>
              <a:t>type(variable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returns its type as an object</a:t>
            </a:r>
          </a:p>
          <a:p>
            <a:r>
              <a:rPr lang="en-US" dirty="0" err="1">
                <a:latin typeface="Courier New"/>
                <a:cs typeface="Courier New"/>
              </a:rPr>
              <a:t>isinstance(variable,type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returns a </a:t>
            </a:r>
            <a:r>
              <a:rPr lang="en-US" dirty="0" err="1"/>
              <a:t>boolean</a:t>
            </a:r>
            <a:r>
              <a:rPr lang="en-US" dirty="0"/>
              <a:t> indicating if the variable is of that type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12.1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79400" y="1371600"/>
            <a:ext cx="7740000" cy="3810000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Operator Overloading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>
                <a:solidFill>
                  <a:srgbClr val="FF0000"/>
                </a:solidFill>
              </a:rPr>
              <a:t>fjölbinding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virkja</a:t>
            </a:r>
            <a:r>
              <a:rPr lang="en-US" dirty="0"/>
              <a:t>)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So what does </a:t>
            </a:r>
            <a:r>
              <a:rPr lang="en-US" sz="360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var1+var2</a:t>
            </a: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 mean?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The answer: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it depends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What it depends on is the type. The + operation has two operands. What are their types?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Python uses introspection to find the type and then select the correct operator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We've seen this before</a:t>
            </a:r>
          </a:p>
        </p:txBody>
      </p:sp>
      <p:sp>
        <p:nvSpPr>
          <p:cNvPr id="3994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What does </a:t>
            </a:r>
            <a:r>
              <a:rPr lang="en-US" sz="2800" dirty="0">
                <a:latin typeface="Courier New"/>
                <a:ea typeface="ＭＳ Ｐゴシック" pitchFamily="-108" charset="-128"/>
                <a:cs typeface="Courier New"/>
              </a:rPr>
              <a:t>var1+var2 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do?</a:t>
            </a:r>
          </a:p>
          <a:p>
            <a:pPr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with two strings, we get concatenation</a:t>
            </a:r>
          </a:p>
          <a:p>
            <a:pPr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with two integers, we get addition</a:t>
            </a:r>
          </a:p>
          <a:p>
            <a:pPr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with an integer and a string we get: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err="1">
                <a:latin typeface="Courier New"/>
                <a:ea typeface="ＭＳ Ｐゴシック" pitchFamily="-108" charset="-128"/>
                <a:cs typeface="Courier New"/>
              </a:rPr>
              <a:t>Traceback</a:t>
            </a:r>
            <a:r>
              <a:rPr lang="en-US" sz="2400" dirty="0">
                <a:latin typeface="Courier New"/>
                <a:ea typeface="ＭＳ Ｐゴシック" pitchFamily="-108" charset="-128"/>
                <a:cs typeface="Courier New"/>
              </a:rPr>
              <a:t> (most recent call last):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>
                <a:latin typeface="Courier New"/>
                <a:ea typeface="ＭＳ Ｐゴシック" pitchFamily="-108" charset="-128"/>
                <a:cs typeface="Courier New"/>
              </a:rPr>
              <a:t> File "&lt;pyshell#9&gt;", line 1, in &lt;module&gt;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>
                <a:latin typeface="Courier New"/>
                <a:ea typeface="ＭＳ Ｐゴシック" pitchFamily="-108" charset="-128"/>
                <a:cs typeface="Courier New"/>
              </a:rPr>
              <a:t>   1+</a:t>
            </a:r>
            <a:r>
              <a:rPr lang="fr-FR" sz="2400" dirty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>
                <a:latin typeface="Courier New"/>
                <a:ea typeface="ＭＳ Ｐゴシック" pitchFamily="-108" charset="-128"/>
                <a:cs typeface="Courier New"/>
              </a:rPr>
              <a:t>a</a:t>
            </a:r>
            <a:r>
              <a:rPr lang="fr-FR" sz="2400" dirty="0">
                <a:latin typeface="Courier New"/>
                <a:ea typeface="ＭＳ Ｐゴシック" pitchFamily="-108" charset="-128"/>
                <a:cs typeface="Courier New"/>
              </a:rPr>
              <a:t>'</a:t>
            </a:r>
            <a:endParaRPr lang="en-US" sz="2400" dirty="0">
              <a:latin typeface="Courier New"/>
              <a:ea typeface="ＭＳ Ｐゴシック" pitchFamily="-108" charset="-128"/>
              <a:cs typeface="Courier New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err="1">
                <a:latin typeface="Courier New"/>
                <a:ea typeface="ＭＳ Ｐゴシック" pitchFamily="-108" charset="-128"/>
                <a:cs typeface="Courier New"/>
              </a:rPr>
              <a:t>TypeError</a:t>
            </a:r>
            <a:r>
              <a:rPr lang="en-US" sz="2400" dirty="0">
                <a:latin typeface="Courier New"/>
                <a:ea typeface="ＭＳ Ｐゴシック" pitchFamily="-108" charset="-128"/>
                <a:cs typeface="Courier New"/>
              </a:rPr>
              <a:t>: unsupported operand type(s) for +: </a:t>
            </a:r>
            <a:r>
              <a:rPr lang="fr-FR" sz="2400" dirty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 err="1">
                <a:latin typeface="Courier New"/>
                <a:ea typeface="ＭＳ Ｐゴシック" pitchFamily="-108" charset="-128"/>
                <a:cs typeface="Courier New"/>
              </a:rPr>
              <a:t>int</a:t>
            </a:r>
            <a:r>
              <a:rPr lang="fr-FR" sz="2400" dirty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>
                <a:latin typeface="Courier New"/>
                <a:ea typeface="ＭＳ Ｐゴシック" pitchFamily="-108" charset="-128"/>
                <a:cs typeface="Courier New"/>
              </a:rPr>
              <a:t> and </a:t>
            </a:r>
            <a:r>
              <a:rPr lang="fr-FR" sz="2400" dirty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 err="1">
                <a:latin typeface="Courier New"/>
                <a:ea typeface="ＭＳ Ｐゴシック" pitchFamily="-108" charset="-128"/>
                <a:cs typeface="Courier New"/>
              </a:rPr>
              <a:t>str</a:t>
            </a:r>
            <a:r>
              <a:rPr lang="fr-FR" sz="2400" dirty="0">
                <a:latin typeface="Courier New"/>
                <a:ea typeface="ＭＳ Ｐゴシック" pitchFamily="-108" charset="-128"/>
                <a:cs typeface="Courier New"/>
              </a:rPr>
              <a:t>'</a:t>
            </a:r>
            <a:endParaRPr lang="en-US" sz="2400" dirty="0">
              <a:latin typeface="Courier New"/>
              <a:ea typeface="ＭＳ Ｐゴシック" pitchFamily="-108" charset="-128"/>
              <a:cs typeface="Courier New"/>
            </a:endParaRPr>
          </a:p>
          <a:p>
            <a:pPr eaLnBrk="1" hangingPunct="1"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Operator overloading</a:t>
            </a:r>
          </a:p>
        </p:txBody>
      </p:sp>
      <p:sp>
        <p:nvSpPr>
          <p:cNvPr id="4096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plus operator is </a:t>
            </a:r>
            <a:r>
              <a:rPr lang="en-US" b="1" i="1" dirty="0"/>
              <a:t>overloaded</a:t>
            </a:r>
          </a:p>
          <a:p>
            <a:r>
              <a:rPr lang="en-US" dirty="0"/>
              <a:t>that is, the operator can do/mean different things (have multiple/overloaded meanings) depending on the types involved</a:t>
            </a:r>
          </a:p>
          <a:p>
            <a:r>
              <a:rPr lang="en-US" dirty="0"/>
              <a:t>if python does not recognize the operation and that combination of types, you get an error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overload ops</a:t>
            </a:r>
          </a:p>
        </p:txBody>
      </p:sp>
      <p:sp>
        <p:nvSpPr>
          <p:cNvPr id="4198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dirty="0"/>
              <a:t>Python provides a set of operators that can be overloaded. You can</a:t>
            </a:r>
            <a:r>
              <a:rPr lang="fr-FR" dirty="0"/>
              <a:t>'</a:t>
            </a:r>
            <a:r>
              <a:rPr lang="en-US" dirty="0"/>
              <a:t>t overload all the operators, but you can many</a:t>
            </a:r>
          </a:p>
          <a:p>
            <a:r>
              <a:rPr lang="en-US" dirty="0"/>
              <a:t>Like all the special class operations, they use the two underlines before and after They come in three general classes:</a:t>
            </a:r>
          </a:p>
          <a:p>
            <a:pPr lvl="1"/>
            <a:r>
              <a:rPr lang="en-US" dirty="0"/>
              <a:t>numeric type operations (+,-,&lt;,&gt;,print etc.)</a:t>
            </a:r>
          </a:p>
          <a:p>
            <a:pPr lvl="1"/>
            <a:r>
              <a:rPr lang="en-US" dirty="0"/>
              <a:t>container operations ([ ], </a:t>
            </a:r>
            <a:r>
              <a:rPr lang="en-US" dirty="0" err="1"/>
              <a:t>iterate,len</a:t>
            </a:r>
            <a:r>
              <a:rPr lang="en-US" dirty="0"/>
              <a:t>, etc.)</a:t>
            </a:r>
          </a:p>
          <a:p>
            <a:pPr lvl="1"/>
            <a:r>
              <a:rPr lang="en-US" dirty="0"/>
              <a:t>general operations (printing, construction)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38200" y="156305"/>
            <a:ext cx="7239000" cy="5975684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three OOP factors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Remember, we said there were 3 factors that distinguished an Object Oriented Programming </a:t>
            </a:r>
            <a:r>
              <a:rPr lang="en-US" dirty="0" err="1"/>
              <a:t>langauge</a:t>
            </a:r>
            <a:r>
              <a:rPr lang="en-US" dirty="0"/>
              <a:t>:</a:t>
            </a:r>
          </a:p>
          <a:p>
            <a:r>
              <a:rPr lang="en-US" dirty="0"/>
              <a:t>encapsulation (</a:t>
            </a:r>
            <a:r>
              <a:rPr lang="en-US" dirty="0" err="1">
                <a:solidFill>
                  <a:srgbClr val="FF0000"/>
                </a:solidFill>
              </a:rPr>
              <a:t>hjúpun</a:t>
            </a:r>
            <a:r>
              <a:rPr lang="en-US" dirty="0"/>
              <a:t>)</a:t>
            </a:r>
          </a:p>
          <a:p>
            <a:r>
              <a:rPr lang="en-US" dirty="0"/>
              <a:t>inheritance (</a:t>
            </a:r>
            <a:r>
              <a:rPr lang="en-US" dirty="0" err="1">
                <a:solidFill>
                  <a:srgbClr val="FF0000"/>
                </a:solidFill>
              </a:rPr>
              <a:t>erfðir</a:t>
            </a:r>
            <a:r>
              <a:rPr lang="en-US" dirty="0"/>
              <a:t>)</a:t>
            </a:r>
          </a:p>
          <a:p>
            <a:r>
              <a:rPr lang="en-US" dirty="0"/>
              <a:t>polymorphism (</a:t>
            </a:r>
            <a:r>
              <a:rPr lang="en-US" dirty="0" err="1">
                <a:solidFill>
                  <a:srgbClr val="FF0000"/>
                </a:solidFill>
              </a:rPr>
              <a:t>fjölvirkni</a:t>
            </a:r>
            <a:r>
              <a:rPr lang="en-US" dirty="0"/>
              <a:t>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12.2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23081" y="1066800"/>
            <a:ext cx="8443414" cy="4419600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838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how does v1+v2 map to </a:t>
            </a: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__add__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4403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v1 + v2</a:t>
            </a: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is turned, by Python, into</a:t>
            </a: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v1.</a:t>
            </a:r>
            <a:r>
              <a:rPr lang="en-US" sz="2800" dirty="0">
                <a:latin typeface="Monaco" pitchFamily="-108" charset="0"/>
                <a:ea typeface="ＭＳ Ｐゴシック" pitchFamily="-108" charset="-128"/>
                <a:cs typeface="ＭＳ Ｐゴシック" pitchFamily="-108" charset="-128"/>
              </a:rPr>
              <a:t>__add__</a:t>
            </a: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(v2)</a:t>
            </a: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These are </a:t>
            </a:r>
            <a:r>
              <a:rPr lang="en-US" sz="2800" b="1" i="1" dirty="0">
                <a:ea typeface="ＭＳ Ｐゴシック" pitchFamily="-108" charset="-128"/>
                <a:cs typeface="ＭＳ Ｐゴシック" pitchFamily="-108" charset="-128"/>
              </a:rPr>
              <a:t>exactly equivalent expressions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. It means that the first variable calls the </a:t>
            </a:r>
            <a:r>
              <a:rPr lang="en-US" sz="2800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__add__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 method with the second variable passed as an argument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v1 is bound to </a:t>
            </a:r>
            <a:r>
              <a:rPr lang="en-US" sz="2800" dirty="0">
                <a:solidFill>
                  <a:srgbClr val="660066"/>
                </a:solidFill>
                <a:latin typeface="Courier New"/>
                <a:ea typeface="ＭＳ Ｐゴシック" pitchFamily="-108" charset="-128"/>
                <a:cs typeface="Courier New"/>
              </a:rPr>
              <a:t>self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, v2 bound to </a:t>
            </a:r>
            <a:r>
              <a:rPr lang="en-US" sz="2800" dirty="0">
                <a:solidFill>
                  <a:srgbClr val="660066"/>
                </a:solidFill>
                <a:latin typeface="Courier New"/>
                <a:ea typeface="ＭＳ Ｐゴシック" pitchFamily="-108" charset="-128"/>
                <a:cs typeface="Courier New"/>
              </a:rPr>
              <a:t>param2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str</a:t>
            </a:r>
            <a:r>
              <a:rPr lang="en-US" dirty="0">
                <a:latin typeface="Monaco"/>
                <a:cs typeface="Monaco"/>
              </a:rPr>
              <a:t>__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does the 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str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/>
              <a:t> method get called? Whenever a string representation of the instance is required:</a:t>
            </a:r>
          </a:p>
          <a:p>
            <a:pPr lvl="1"/>
            <a:r>
              <a:rPr lang="en-US" dirty="0"/>
              <a:t>directly, by saying </a:t>
            </a:r>
            <a:r>
              <a:rPr lang="en-US" dirty="0" err="1">
                <a:latin typeface="Courier New"/>
                <a:cs typeface="Courier New"/>
              </a:rPr>
              <a:t>str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my_instance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lvl="1"/>
            <a:r>
              <a:rPr lang="en-US" dirty="0"/>
              <a:t>indirectly, calling </a:t>
            </a: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my_instance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12.3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 Rational Number class</a:t>
            </a:r>
          </a:p>
        </p:txBody>
      </p:sp>
      <p:sp>
        <p:nvSpPr>
          <p:cNvPr id="4608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Rational is represented by two integers, the numerator and the denominator</a:t>
            </a:r>
          </a:p>
          <a:p>
            <a:r>
              <a:rPr lang="en-US" dirty="0"/>
              <a:t>we can apply many of the numeric operators to Rational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31991" y="762000"/>
            <a:ext cx="8152631" cy="4876800"/>
          </a:xfr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1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__str__</a:t>
            </a: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 vs </a:t>
            </a:r>
            <a:r>
              <a:rPr lang="en-US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__repr__</a:t>
            </a:r>
            <a:endParaRPr lang="en-US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4813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 err="1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repr</a:t>
            </a: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is what the interpreter will call when you type an instance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potentially, the representation of the instance, something you can recreate an instance from.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 err="1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str</a:t>
            </a: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is a conversion of the instance to a string.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Often we define </a:t>
            </a:r>
            <a:r>
              <a:rPr lang="en-US" dirty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>
                <a:latin typeface="Monaco"/>
                <a:ea typeface="ＭＳ Ｐゴシック" pitchFamily="-108" charset="-128"/>
                <a:cs typeface="Monaco"/>
              </a:rPr>
              <a:t>str</a:t>
            </a:r>
            <a:r>
              <a:rPr lang="en-US" dirty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, have </a:t>
            </a:r>
            <a:r>
              <a:rPr lang="en-US" dirty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>
                <a:latin typeface="Monaco"/>
                <a:ea typeface="ＭＳ Ｐゴシック" pitchFamily="-108" charset="-128"/>
                <a:cs typeface="Monaco"/>
              </a:rPr>
              <a:t>repr</a:t>
            </a:r>
            <a:r>
              <a:rPr lang="en-US" dirty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call </a:t>
            </a:r>
            <a:r>
              <a:rPr lang="en-US" dirty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>
                <a:latin typeface="Monaco"/>
                <a:ea typeface="ＭＳ Ｐゴシック" pitchFamily="-108" charset="-128"/>
                <a:cs typeface="Monaco"/>
              </a:rPr>
              <a:t>str</a:t>
            </a:r>
            <a:r>
              <a:rPr lang="en-US" dirty="0">
                <a:latin typeface="Monaco"/>
                <a:ea typeface="ＭＳ Ｐゴシック" pitchFamily="-108" charset="-128"/>
                <a:cs typeface="Monaco"/>
              </a:rPr>
              <a:t>__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note the call: </a:t>
            </a:r>
            <a:r>
              <a:rPr lang="en-US" dirty="0">
                <a:latin typeface="Monaco"/>
                <a:ea typeface="ＭＳ Ｐゴシック" pitchFamily="-108" charset="-128"/>
                <a:cs typeface="Monaco"/>
              </a:rPr>
              <a:t>self.__</a:t>
            </a:r>
            <a:r>
              <a:rPr lang="en-US" dirty="0" err="1">
                <a:latin typeface="Monaco"/>
                <a:ea typeface="ＭＳ Ｐゴシック" pitchFamily="-108" charset="-128"/>
                <a:cs typeface="Monaco"/>
              </a:rPr>
              <a:t>str</a:t>
            </a:r>
            <a:r>
              <a:rPr lang="en-US" dirty="0">
                <a:latin typeface="Monaco"/>
                <a:ea typeface="ＭＳ Ｐゴシック" pitchFamily="-108" charset="-128"/>
                <a:cs typeface="Monaco"/>
              </a:rPr>
              <a:t>__()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Monaco"/>
                <a:cs typeface="Monaco"/>
              </a:rPr>
              <a:t>__init__</a:t>
            </a:r>
            <a:r>
              <a:rPr lang="en-US" dirty="0"/>
              <a:t>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instance gets an attribute </a:t>
            </a:r>
            <a:r>
              <a:rPr lang="en-US" dirty="0" err="1">
                <a:latin typeface="Courier New"/>
                <a:cs typeface="Courier New"/>
              </a:rPr>
              <a:t>numer</a:t>
            </a:r>
            <a:r>
              <a:rPr lang="en-US" dirty="0">
                <a:latin typeface="Monaco"/>
                <a:cs typeface="Monaco"/>
              </a:rPr>
              <a:t> </a:t>
            </a:r>
            <a:r>
              <a:rPr lang="en-US" dirty="0"/>
              <a:t>and </a:t>
            </a:r>
            <a:r>
              <a:rPr lang="en-US" dirty="0" err="1">
                <a:latin typeface="Courier New"/>
                <a:cs typeface="Courier New"/>
              </a:rPr>
              <a:t>denom</a:t>
            </a:r>
            <a:r>
              <a:rPr lang="en-US" dirty="0">
                <a:latin typeface="Monaco"/>
                <a:cs typeface="Monaco"/>
              </a:rPr>
              <a:t> </a:t>
            </a:r>
            <a:r>
              <a:rPr lang="en-US" dirty="0"/>
              <a:t>to represent the numerator and denominator of that instance</a:t>
            </a:r>
            <a:r>
              <a:rPr lang="fr-FR" dirty="0"/>
              <a:t>'</a:t>
            </a:r>
            <a:r>
              <a:rPr lang="en-US" dirty="0"/>
              <a:t>s values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 addition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Remember how we add fractions:</a:t>
            </a:r>
          </a:p>
          <a:p>
            <a:r>
              <a:rPr lang="en-US" dirty="0"/>
              <a:t>if the denominator is the same, add the numerators</a:t>
            </a:r>
          </a:p>
          <a:p>
            <a:r>
              <a:rPr lang="en-US" dirty="0"/>
              <a:t>if not, find a new common denominator that each denominator divides without remainder.</a:t>
            </a:r>
          </a:p>
          <a:p>
            <a:r>
              <a:rPr lang="en-US" dirty="0"/>
              <a:t>modify the numerators and add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are still at encapsulation</a:t>
            </a:r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said that encapsulation:</a:t>
            </a:r>
          </a:p>
          <a:p>
            <a:r>
              <a:rPr lang="en-US" dirty="0"/>
              <a:t>hid details of the implementation so that the program was easier to read and write</a:t>
            </a:r>
          </a:p>
          <a:p>
            <a:r>
              <a:rPr lang="en-US" dirty="0"/>
              <a:t>modularity, make an object so that it can be reused in other contexts</a:t>
            </a:r>
          </a:p>
          <a:p>
            <a:r>
              <a:rPr lang="en-US" dirty="0"/>
              <a:t>providing an interface (the methods) that are the approved way to deal with the class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lcm and </a:t>
            </a:r>
            <a:r>
              <a:rPr lang="en-US" dirty="0" err="1"/>
              <a:t>gcd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least common multiple (lcm) finds the smallest number that each denominator divides without remainder</a:t>
            </a:r>
          </a:p>
          <a:p>
            <a:r>
              <a:rPr lang="en-US" dirty="0"/>
              <a:t>the greatest common divisor (</a:t>
            </a:r>
            <a:r>
              <a:rPr lang="en-US" dirty="0" err="1"/>
              <a:t>gcd</a:t>
            </a:r>
            <a:r>
              <a:rPr lang="en-US" dirty="0"/>
              <a:t>) finds the largest number two numbers can divide into without remainder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LCM in terms of GCD</a:t>
            </a:r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4272508"/>
              </p:ext>
            </p:extLst>
          </p:nvPr>
        </p:nvGraphicFramePr>
        <p:xfrm>
          <a:off x="1143000" y="1828800"/>
          <a:ext cx="4051300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Equation" r:id="rId3" imgW="1471680" imgH="411120" progId="Equation.3">
                  <p:embed/>
                </p:oleObj>
              </mc:Choice>
              <mc:Fallback>
                <p:oleObj name="Equation" r:id="rId3" imgW="1471680" imgH="411120" progId="Equation.3">
                  <p:embed/>
                  <p:pic>
                    <p:nvPicPr>
                      <p:cNvPr id="0" name="Picture 15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1828800"/>
                        <a:ext cx="4051300" cy="1143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09600" y="3886200"/>
            <a:ext cx="559139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OK, how to find the </a:t>
            </a:r>
            <a:r>
              <a:rPr lang="en-US" sz="3200" dirty="0" err="1">
                <a:solidFill>
                  <a:srgbClr val="000000"/>
                </a:solidFill>
              </a:rPr>
              <a:t>gcd</a:t>
            </a:r>
            <a:r>
              <a:rPr lang="en-US" sz="3200" dirty="0">
                <a:solidFill>
                  <a:srgbClr val="000000"/>
                </a:solidFill>
              </a:rPr>
              <a:t> then?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GCD and Euclid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earliest algorithms recorded was the GCD by Euclid in his book Elements around 300 B.C.</a:t>
            </a:r>
          </a:p>
          <a:p>
            <a:pPr lvl="1"/>
            <a:r>
              <a:rPr lang="en-US" dirty="0"/>
              <a:t>He originally defined it in terms of geometry but the result is the same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12.4-12.6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Algorithm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GCD(</a:t>
            </a:r>
            <a:r>
              <a:rPr lang="en-US" dirty="0" err="1"/>
              <a:t>a,b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one of the numbers is 0, return the other and halt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Otherwise, find the integer remainder of the larger number divided by the smaller number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Reapply GCD(</a:t>
            </a:r>
            <a:r>
              <a:rPr lang="en-US" dirty="0" err="1"/>
              <a:t>a,b</a:t>
            </a:r>
            <a:r>
              <a:rPr lang="en-US" dirty="0"/>
              <a:t>) with a </a:t>
            </a:r>
            <a:r>
              <a:rPr lang="en-US" dirty="0">
                <a:sym typeface="Wingdings"/>
              </a:rPr>
              <a:t> smaller and b the remainder from step 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5383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19" y="533400"/>
            <a:ext cx="9090025" cy="2667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0"/>
            <a:ext cx="8955578" cy="12192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Just the add, from Code Listing 12.6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0" y="1429325"/>
            <a:ext cx="5401125" cy="99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133600"/>
            <a:ext cx="9144001" cy="388730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Equality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equality method is 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eq</a:t>
            </a:r>
            <a:r>
              <a:rPr lang="en-US" dirty="0">
                <a:latin typeface="Monaco"/>
                <a:cs typeface="Monaco"/>
              </a:rPr>
              <a:t>__</a:t>
            </a:r>
          </a:p>
          <a:p>
            <a:r>
              <a:rPr lang="en-US" dirty="0"/>
              <a:t>It is invoked with the == operator</a:t>
            </a:r>
          </a:p>
          <a:p>
            <a:pPr marL="457200" lvl="1" indent="0">
              <a:buNone/>
            </a:pPr>
            <a:r>
              <a:rPr lang="en-US" dirty="0"/>
              <a:t>½ == ½ is equivalent to </a:t>
            </a:r>
            <a:r>
              <a:rPr lang="en-US" dirty="0">
                <a:latin typeface="Monaco"/>
                <a:cs typeface="Monaco"/>
              </a:rPr>
              <a:t>½.__eq__(½) </a:t>
            </a:r>
          </a:p>
          <a:p>
            <a:r>
              <a:rPr lang="en-US" dirty="0"/>
              <a:t>It should be able to deal with non-reduced fractions:</a:t>
            </a:r>
          </a:p>
          <a:p>
            <a:pPr marL="457200" lvl="1" indent="0">
              <a:buNone/>
            </a:pPr>
            <a:r>
              <a:rPr lang="en-US" sz="3200" dirty="0"/>
              <a:t>½ == ½  is True</a:t>
            </a:r>
          </a:p>
          <a:p>
            <a:pPr marL="457200" lvl="1" indent="0">
              <a:buNone/>
            </a:pPr>
            <a:r>
              <a:rPr lang="en-US" dirty="0"/>
              <a:t>so is  2/4 == 3/6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12.7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3095" y="1295400"/>
            <a:ext cx="8644912" cy="38100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One more aspect</a:t>
            </a:r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A new aspect we should have is </a:t>
            </a:r>
            <a:r>
              <a:rPr lang="en-US" i="1" dirty="0"/>
              <a:t>consistency</a:t>
            </a:r>
          </a:p>
          <a:p>
            <a:pPr>
              <a:buNone/>
            </a:pPr>
            <a:r>
              <a:rPr lang="en-US" i="1" dirty="0"/>
              <a:t>Remember Rule 9: Do the right thing</a:t>
            </a:r>
          </a:p>
          <a:p>
            <a:endParaRPr lang="en-US" dirty="0"/>
          </a:p>
          <a:p>
            <a:r>
              <a:rPr lang="en-US" dirty="0"/>
              <a:t>A new class should be consistent with the rules of the language. </a:t>
            </a:r>
          </a:p>
          <a:p>
            <a:r>
              <a:rPr lang="en-US" dirty="0"/>
              <a:t>It should respond to standard messages, it should behave properly with typical functions (assuming the type allows that kind of call).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Fitting in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amazing about the traces of these methods is how many of them are called in service of the overall goal.</a:t>
            </a:r>
          </a:p>
          <a:p>
            <a:r>
              <a:rPr lang="en-US" dirty="0"/>
              <a:t>All we did was provide the basic pieces and Python orchestrates how they all fit together!</a:t>
            </a:r>
          </a:p>
          <a:p>
            <a:r>
              <a:rPr lang="en-US" dirty="0"/>
              <a:t>Rule 9 rules!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doesn't work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01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 r1+r2, but what about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said the add we defined would work for two </a:t>
            </a:r>
            <a:r>
              <a:rPr lang="en-US" dirty="0" err="1"/>
              <a:t>rationals</a:t>
            </a:r>
            <a:r>
              <a:rPr lang="en-US" dirty="0"/>
              <a:t>, but what about?</a:t>
            </a:r>
          </a:p>
          <a:p>
            <a:endParaRPr lang="en-US" dirty="0"/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r1 + 1</a:t>
            </a:r>
            <a:r>
              <a:rPr lang="en-US" dirty="0"/>
              <a:t>	# Rational plus an integer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1 + r1</a:t>
            </a:r>
            <a:r>
              <a:rPr lang="en-US" dirty="0"/>
              <a:t>	# </a:t>
            </a:r>
            <a:r>
              <a:rPr lang="en-US" dirty="0" err="1"/>
              <a:t>commutativity</a:t>
            </a:r>
            <a:endParaRPr lang="en-US" dirty="0"/>
          </a:p>
          <a:p>
            <a:endParaRPr lang="en-US" dirty="0"/>
          </a:p>
          <a:p>
            <a:r>
              <a:rPr lang="en-US" dirty="0"/>
              <a:t>Neither works right now. How to fix?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r1 + 1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r>
              <a:rPr lang="en-US" dirty="0"/>
              <a:t>What</a:t>
            </a:r>
            <a:r>
              <a:rPr lang="fr-FR" dirty="0"/>
              <a:t>'</a:t>
            </a:r>
            <a:r>
              <a:rPr lang="en-US" dirty="0"/>
              <a:t>s the problem?</a:t>
            </a:r>
          </a:p>
          <a:p>
            <a:pPr lvl="1"/>
            <a:r>
              <a:rPr lang="en-US" dirty="0"/>
              <a:t>add expects another rational number as the second argument. </a:t>
            </a:r>
          </a:p>
          <a:p>
            <a:pPr lvl="1"/>
            <a:r>
              <a:rPr lang="en-US" dirty="0"/>
              <a:t>Python used to have a coercion operator, but that is deprecated</a:t>
            </a:r>
          </a:p>
          <a:p>
            <a:pPr lvl="2"/>
            <a:r>
              <a:rPr lang="en-US" dirty="0"/>
              <a:t>coerce: force conversion to another type</a:t>
            </a:r>
          </a:p>
          <a:p>
            <a:pPr lvl="2"/>
            <a:r>
              <a:rPr lang="en-US" dirty="0"/>
              <a:t>deprecate: </a:t>
            </a:r>
            <a:r>
              <a:rPr lang="fr-FR" dirty="0"/>
              <a:t>'</a:t>
            </a:r>
            <a:r>
              <a:rPr lang="en-US" dirty="0"/>
              <a:t>disapproval</a:t>
            </a:r>
            <a:r>
              <a:rPr lang="fr-FR" dirty="0"/>
              <a:t>'</a:t>
            </a:r>
            <a:r>
              <a:rPr lang="en-US" dirty="0"/>
              <a:t>, an approach that is no longer supported</a:t>
            </a:r>
          </a:p>
          <a:p>
            <a:pPr lvl="1"/>
            <a:r>
              <a:rPr lang="en-US" dirty="0"/>
              <a:t>Our constructor would support conversion of an </a:t>
            </a:r>
            <a:r>
              <a:rPr lang="en-US" dirty="0" err="1"/>
              <a:t>int</a:t>
            </a:r>
            <a:r>
              <a:rPr lang="en-US" dirty="0"/>
              <a:t> to a Rational, how/where to do this?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Introspection in </a:t>
            </a:r>
            <a:r>
              <a:rPr lang="en-US" dirty="0">
                <a:latin typeface="Monaco"/>
                <a:cs typeface="Monaco"/>
              </a:rPr>
              <a:t>__add__</a:t>
            </a:r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add operator is going to have to check the types of the parameter and then decide what should be done</a:t>
            </a:r>
          </a:p>
          <a:p>
            <a:r>
              <a:rPr lang="en-US"/>
              <a:t>if the type is an integer, convert it. If it is a Rational, do what we did before. Anything else that is to be allowed needs to be checked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12.8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" y="3276600"/>
            <a:ext cx="8881419" cy="1752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5800"/>
            <a:ext cx="8735878" cy="28956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about 1 + r1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</a:t>
            </a:r>
            <a:r>
              <a:rPr lang="fr-FR" dirty="0"/>
              <a:t>'</a:t>
            </a:r>
            <a:r>
              <a:rPr lang="en-US" dirty="0"/>
              <a:t>s the problem</a:t>
            </a:r>
          </a:p>
          <a:p>
            <a:pPr lvl="1"/>
            <a:r>
              <a:rPr lang="en-US" dirty="0"/>
              <a:t>mapping is wrong</a:t>
            </a:r>
          </a:p>
          <a:p>
            <a:pPr lvl="1"/>
            <a:r>
              <a:rPr lang="en-US" dirty="0"/>
              <a:t>1 + r1 maps to 1.__add__(r1)</a:t>
            </a:r>
          </a:p>
          <a:p>
            <a:pPr lvl="1"/>
            <a:r>
              <a:rPr lang="en-US" dirty="0"/>
              <a:t>no such method for integers (and besides, it would be a real pain to have to add a new method to every type we want to include)</a:t>
            </a:r>
          </a:p>
          <a:p>
            <a:pPr lvl="1"/>
            <a:r>
              <a:rPr lang="en-US" dirty="0"/>
              <a:t>user should expect that this should work. Addition is commutative!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radd method</a:t>
            </a:r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allows the definition of an 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radd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/>
              <a:t> method</a:t>
            </a:r>
          </a:p>
          <a:p>
            <a:r>
              <a:rPr lang="en-US" dirty="0"/>
              <a:t>The 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radd</a:t>
            </a:r>
            <a:r>
              <a:rPr lang="en-US" dirty="0">
                <a:latin typeface="Monaco"/>
                <a:cs typeface="Monaco"/>
              </a:rPr>
              <a:t>__ </a:t>
            </a:r>
            <a:r>
              <a:rPr lang="en-US" dirty="0"/>
              <a:t>method is called when the </a:t>
            </a:r>
            <a:r>
              <a:rPr lang="en-US" dirty="0">
                <a:latin typeface="Monaco"/>
                <a:cs typeface="Monaco"/>
              </a:rPr>
              <a:t>__add__ </a:t>
            </a:r>
            <a:r>
              <a:rPr lang="en-US" dirty="0"/>
              <a:t>method fails because of a type mismatch</a:t>
            </a:r>
          </a:p>
          <a:p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radd</a:t>
            </a:r>
            <a:r>
              <a:rPr lang="en-US" dirty="0">
                <a:latin typeface="Monaco"/>
                <a:cs typeface="Monaco"/>
              </a:rPr>
              <a:t>__ </a:t>
            </a:r>
            <a:r>
              <a:rPr lang="en-US" dirty="0"/>
              <a:t>reverses the two arguments in the call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__radd__ vs __add__</a:t>
            </a:r>
          </a:p>
        </p:txBody>
      </p:sp>
      <p:sp>
        <p:nvSpPr>
          <p:cNvPr id="3789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+ r1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/>
              <a:t>  try 1.</a:t>
            </a:r>
            <a:r>
              <a:rPr lang="en-US" dirty="0">
                <a:latin typeface="Monaco"/>
                <a:cs typeface="Monaco"/>
              </a:rPr>
              <a:t>__add__</a:t>
            </a:r>
            <a:r>
              <a:rPr lang="en-US" dirty="0"/>
              <a:t>(r1), failure</a:t>
            </a:r>
          </a:p>
          <a:p>
            <a:pPr marL="457200" lvl="1" indent="0">
              <a:buNone/>
            </a:pPr>
            <a:r>
              <a:rPr lang="en-US" dirty="0"/>
              <a:t>  look for an 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radd</a:t>
            </a:r>
            <a:r>
              <a:rPr lang="en-US" dirty="0">
                <a:latin typeface="Monaco"/>
                <a:cs typeface="Monaco"/>
              </a:rPr>
              <a:t>__ </a:t>
            </a:r>
            <a:r>
              <a:rPr lang="en-US" dirty="0"/>
              <a:t>if it exists, remap</a:t>
            </a:r>
          </a:p>
          <a:p>
            <a:r>
              <a:rPr lang="en-US" dirty="0"/>
              <a:t>1 + r1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/>
              <a:t>  r1.</a:t>
            </a:r>
            <a:r>
              <a:rPr lang="en-US" dirty="0">
                <a:latin typeface="Monaco"/>
                <a:cs typeface="Monaco"/>
              </a:rPr>
              <a:t>__radd__</a:t>
            </a:r>
            <a:r>
              <a:rPr lang="en-US" dirty="0"/>
              <a:t>(1)</a:t>
            </a:r>
          </a:p>
          <a:p>
            <a:pPr lvl="1"/>
            <a:endParaRPr lang="en-US" dirty="0"/>
          </a:p>
        </p:txBody>
      </p:sp>
      <p:sp>
        <p:nvSpPr>
          <p:cNvPr id="37893" name="Oval 4"/>
          <p:cNvSpPr>
            <a:spLocks noChangeArrowheads="1"/>
          </p:cNvSpPr>
          <p:nvPr/>
        </p:nvSpPr>
        <p:spPr bwMode="auto">
          <a:xfrm>
            <a:off x="838200" y="1752600"/>
            <a:ext cx="381000" cy="4572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4" name="Oval 5"/>
          <p:cNvSpPr>
            <a:spLocks noChangeArrowheads="1"/>
          </p:cNvSpPr>
          <p:nvPr/>
        </p:nvSpPr>
        <p:spPr bwMode="auto">
          <a:xfrm>
            <a:off x="1524000" y="1752600"/>
            <a:ext cx="533400" cy="4572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5" name="Line 6"/>
          <p:cNvSpPr>
            <a:spLocks noChangeShapeType="1"/>
          </p:cNvSpPr>
          <p:nvPr/>
        </p:nvSpPr>
        <p:spPr bwMode="auto">
          <a:xfrm>
            <a:off x="1143000" y="2209800"/>
            <a:ext cx="6858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6" name="Line 7"/>
          <p:cNvSpPr>
            <a:spLocks noChangeShapeType="1"/>
          </p:cNvSpPr>
          <p:nvPr/>
        </p:nvSpPr>
        <p:spPr bwMode="auto">
          <a:xfrm>
            <a:off x="1981200" y="2133600"/>
            <a:ext cx="16002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7" name="Oval 8"/>
          <p:cNvSpPr>
            <a:spLocks noChangeArrowheads="1"/>
          </p:cNvSpPr>
          <p:nvPr/>
        </p:nvSpPr>
        <p:spPr bwMode="auto">
          <a:xfrm>
            <a:off x="838200" y="3810000"/>
            <a:ext cx="381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8" name="Oval 9"/>
          <p:cNvSpPr>
            <a:spLocks noChangeArrowheads="1"/>
          </p:cNvSpPr>
          <p:nvPr/>
        </p:nvSpPr>
        <p:spPr bwMode="auto">
          <a:xfrm>
            <a:off x="1447800" y="38100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9" name="Line 10"/>
          <p:cNvSpPr>
            <a:spLocks noChangeShapeType="1"/>
          </p:cNvSpPr>
          <p:nvPr/>
        </p:nvSpPr>
        <p:spPr bwMode="auto">
          <a:xfrm flipH="1">
            <a:off x="1371600" y="4419600"/>
            <a:ext cx="3048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900" name="Line 11"/>
          <p:cNvSpPr>
            <a:spLocks noChangeShapeType="1"/>
          </p:cNvSpPr>
          <p:nvPr/>
        </p:nvSpPr>
        <p:spPr bwMode="auto">
          <a:xfrm>
            <a:off x="1143000" y="4343400"/>
            <a:ext cx="22098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example</a:t>
            </a:r>
          </a:p>
        </p:txBody>
      </p:sp>
      <p:sp>
        <p:nvSpPr>
          <p:cNvPr id="307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Consider a Rational number class. It should respond to:</a:t>
            </a:r>
          </a:p>
          <a:p>
            <a:endParaRPr lang="en-US" dirty="0"/>
          </a:p>
          <a:p>
            <a:r>
              <a:rPr lang="en-US" dirty="0"/>
              <a:t>construction</a:t>
            </a:r>
          </a:p>
          <a:p>
            <a:r>
              <a:rPr lang="en-US" dirty="0"/>
              <a:t>printing</a:t>
            </a:r>
          </a:p>
          <a:p>
            <a:r>
              <a:rPr lang="en-US" dirty="0"/>
              <a:t>arithmetic ops (+, -, *, /)</a:t>
            </a:r>
          </a:p>
          <a:p>
            <a:r>
              <a:rPr lang="en-US" dirty="0"/>
              <a:t>comparison ops (&lt;, &gt;, &lt;=, &gt;=)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radd</a:t>
            </a:r>
          </a:p>
        </p:txBody>
      </p:sp>
      <p:sp>
        <p:nvSpPr>
          <p:cNvPr id="3994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/>
              <a:t>essentially, all we need 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radd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/>
              <a:t> to do is remap the parameters.</a:t>
            </a:r>
          </a:p>
          <a:p>
            <a:r>
              <a:rPr lang="en-US" dirty="0"/>
              <a:t>after that, it is just add all over again, so we call </a:t>
            </a:r>
            <a:r>
              <a:rPr lang="en-US" dirty="0">
                <a:latin typeface="Monaco"/>
                <a:cs typeface="Monaco"/>
              </a:rPr>
              <a:t>__add__</a:t>
            </a:r>
            <a:r>
              <a:rPr lang="en-US" dirty="0"/>
              <a:t> directly</a:t>
            </a:r>
          </a:p>
          <a:p>
            <a:r>
              <a:rPr lang="en-US" dirty="0"/>
              <a:t>means we only have to maintain </a:t>
            </a:r>
            <a:r>
              <a:rPr lang="en-US" dirty="0">
                <a:latin typeface="Monaco"/>
                <a:cs typeface="Monaco"/>
              </a:rPr>
              <a:t>__add__</a:t>
            </a:r>
            <a:r>
              <a:rPr lang="en-US" dirty="0"/>
              <a:t> if any changes are required</a:t>
            </a:r>
          </a:p>
          <a:p>
            <a:pPr>
              <a:buNone/>
            </a:pPr>
            <a:r>
              <a:rPr lang="en-US" dirty="0">
                <a:latin typeface="Monaco"/>
                <a:cs typeface="Monaco"/>
              </a:rPr>
              <a:t> def __</a:t>
            </a:r>
            <a:r>
              <a:rPr lang="en-US" dirty="0" err="1">
                <a:latin typeface="Monaco"/>
                <a:cs typeface="Monaco"/>
              </a:rPr>
              <a:t>radd__(self,f</a:t>
            </a:r>
            <a:r>
              <a:rPr lang="en-US" dirty="0">
                <a:latin typeface="Monaco"/>
                <a:cs typeface="Monaco"/>
              </a:rPr>
              <a:t>):</a:t>
            </a:r>
          </a:p>
          <a:p>
            <a:pPr>
              <a:buNone/>
            </a:pPr>
            <a:r>
              <a:rPr lang="en-US" dirty="0">
                <a:latin typeface="Monaco"/>
                <a:cs typeface="Monaco"/>
              </a:rPr>
              <a:t>    return </a:t>
            </a:r>
            <a:r>
              <a:rPr lang="en-US" dirty="0" err="1">
                <a:latin typeface="Monaco"/>
                <a:cs typeface="Monaco"/>
              </a:rPr>
              <a:t>self.__add__(f</a:t>
            </a:r>
            <a:r>
              <a:rPr lang="en-US" dirty="0">
                <a:latin typeface="Monaco"/>
                <a:cs typeface="Monaco"/>
              </a:rPr>
              <a:t>)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Inheritance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>
                <a:solidFill>
                  <a:srgbClr val="FF0000"/>
                </a:solidFill>
              </a:rPr>
              <a:t>erfðir</a:t>
            </a:r>
            <a:r>
              <a:rPr lang="en-US" dirty="0"/>
              <a:t>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Class-Instance relations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Remember the relationship between a class and its instances</a:t>
            </a:r>
          </a:p>
          <a:p>
            <a:pPr lvl="1"/>
            <a:r>
              <a:rPr lang="en-US"/>
              <a:t>a class can have many instances, each made initially from the constructor of the class</a:t>
            </a:r>
          </a:p>
          <a:p>
            <a:pPr lvl="1"/>
            <a:r>
              <a:rPr lang="en-US"/>
              <a:t>the methods an instance can call are initially shared by all instances of a class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Class-Class relations</a:t>
            </a:r>
          </a:p>
        </p:txBody>
      </p:sp>
      <p:sp>
        <p:nvSpPr>
          <p:cNvPr id="1843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Classes can also have a separate relationship with other classes</a:t>
            </a:r>
          </a:p>
          <a:p>
            <a:r>
              <a:rPr lang="en-US" dirty="0"/>
              <a:t>the relationships forms a hierarchy</a:t>
            </a:r>
          </a:p>
          <a:p>
            <a:pPr lvl="1"/>
            <a:r>
              <a:rPr lang="en-US" b="1" i="1" dirty="0"/>
              <a:t>hierarchy</a:t>
            </a:r>
            <a:r>
              <a:rPr lang="en-US" dirty="0"/>
              <a:t>: A body of persons or things ranked in grades, orders or classes, one above another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science </a:t>
            </a:r>
            <a:r>
              <a:rPr lang="fr-FR" dirty="0"/>
              <a:t>'</a:t>
            </a:r>
            <a:r>
              <a:rPr lang="en-US" dirty="0"/>
              <a:t>trees</a:t>
            </a:r>
            <a:r>
              <a:rPr lang="fr-FR" dirty="0"/>
              <a:t>'</a:t>
            </a:r>
            <a:endParaRPr lang="en-US" dirty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hierarchy forms what is called a tree in computer science. Odd </a:t>
            </a:r>
            <a:r>
              <a:rPr lang="fr-FR" dirty="0"/>
              <a:t>'</a:t>
            </a:r>
            <a:r>
              <a:rPr lang="en-US" dirty="0"/>
              <a:t>tree</a:t>
            </a:r>
            <a:r>
              <a:rPr lang="fr-FR" dirty="0"/>
              <a:t>'</a:t>
            </a:r>
            <a:r>
              <a:rPr lang="en-US" dirty="0"/>
              <a:t> though</a:t>
            </a:r>
          </a:p>
        </p:txBody>
      </p:sp>
      <p:sp>
        <p:nvSpPr>
          <p:cNvPr id="19461" name="Text Box 4"/>
          <p:cNvSpPr txBox="1">
            <a:spLocks noChangeArrowheads="1"/>
          </p:cNvSpPr>
          <p:nvPr/>
        </p:nvSpPr>
        <p:spPr bwMode="auto">
          <a:xfrm>
            <a:off x="4243388" y="2819400"/>
            <a:ext cx="7096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root</a:t>
            </a:r>
          </a:p>
        </p:txBody>
      </p:sp>
      <p:sp>
        <p:nvSpPr>
          <p:cNvPr id="19462" name="Text Box 5"/>
          <p:cNvSpPr txBox="1">
            <a:spLocks noChangeArrowheads="1"/>
          </p:cNvSpPr>
          <p:nvPr/>
        </p:nvSpPr>
        <p:spPr bwMode="auto">
          <a:xfrm>
            <a:off x="2590800" y="3581400"/>
            <a:ext cx="590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left</a:t>
            </a:r>
          </a:p>
        </p:txBody>
      </p:sp>
      <p:sp>
        <p:nvSpPr>
          <p:cNvPr id="19463" name="Text Box 6"/>
          <p:cNvSpPr txBox="1">
            <a:spLocks noChangeArrowheads="1"/>
          </p:cNvSpPr>
          <p:nvPr/>
        </p:nvSpPr>
        <p:spPr bwMode="auto">
          <a:xfrm>
            <a:off x="5622925" y="3552825"/>
            <a:ext cx="7778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right</a:t>
            </a:r>
          </a:p>
        </p:txBody>
      </p:sp>
      <p:sp>
        <p:nvSpPr>
          <p:cNvPr id="19464" name="Text Box 7"/>
          <p:cNvSpPr txBox="1">
            <a:spLocks noChangeArrowheads="1"/>
          </p:cNvSpPr>
          <p:nvPr/>
        </p:nvSpPr>
        <p:spPr bwMode="auto">
          <a:xfrm>
            <a:off x="1660525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leaf1</a:t>
            </a:r>
          </a:p>
        </p:txBody>
      </p:sp>
      <p:sp>
        <p:nvSpPr>
          <p:cNvPr id="19465" name="Text Box 8"/>
          <p:cNvSpPr txBox="1">
            <a:spLocks noChangeArrowheads="1"/>
          </p:cNvSpPr>
          <p:nvPr/>
        </p:nvSpPr>
        <p:spPr bwMode="auto">
          <a:xfrm>
            <a:off x="3124200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leaf2</a:t>
            </a:r>
          </a:p>
        </p:txBody>
      </p:sp>
      <p:sp>
        <p:nvSpPr>
          <p:cNvPr id="19466" name="Text Box 9"/>
          <p:cNvSpPr txBox="1">
            <a:spLocks noChangeArrowheads="1"/>
          </p:cNvSpPr>
          <p:nvPr/>
        </p:nvSpPr>
        <p:spPr bwMode="auto">
          <a:xfrm>
            <a:off x="4860925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leaf3</a:t>
            </a:r>
          </a:p>
        </p:txBody>
      </p:sp>
      <p:sp>
        <p:nvSpPr>
          <p:cNvPr id="19467" name="Text Box 10"/>
          <p:cNvSpPr txBox="1">
            <a:spLocks noChangeArrowheads="1"/>
          </p:cNvSpPr>
          <p:nvPr/>
        </p:nvSpPr>
        <p:spPr bwMode="auto">
          <a:xfrm>
            <a:off x="6096000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leaf4</a:t>
            </a:r>
          </a:p>
        </p:txBody>
      </p:sp>
      <p:sp>
        <p:nvSpPr>
          <p:cNvPr id="19468" name="Line 11"/>
          <p:cNvSpPr>
            <a:spLocks noChangeShapeType="1"/>
          </p:cNvSpPr>
          <p:nvPr/>
        </p:nvSpPr>
        <p:spPr bwMode="auto">
          <a:xfrm flipH="1">
            <a:off x="3048000" y="3276600"/>
            <a:ext cx="1447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69" name="Line 12"/>
          <p:cNvSpPr>
            <a:spLocks noChangeShapeType="1"/>
          </p:cNvSpPr>
          <p:nvPr/>
        </p:nvSpPr>
        <p:spPr bwMode="auto">
          <a:xfrm>
            <a:off x="4495800" y="3276600"/>
            <a:ext cx="1219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0" name="Line 13"/>
          <p:cNvSpPr>
            <a:spLocks noChangeShapeType="1"/>
          </p:cNvSpPr>
          <p:nvPr/>
        </p:nvSpPr>
        <p:spPr bwMode="auto">
          <a:xfrm flipH="1">
            <a:off x="5334000" y="3962400"/>
            <a:ext cx="609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1" name="Line 14"/>
          <p:cNvSpPr>
            <a:spLocks noChangeShapeType="1"/>
          </p:cNvSpPr>
          <p:nvPr/>
        </p:nvSpPr>
        <p:spPr bwMode="auto">
          <a:xfrm>
            <a:off x="5943600" y="3962400"/>
            <a:ext cx="4572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2" name="Line 15"/>
          <p:cNvSpPr>
            <a:spLocks noChangeShapeType="1"/>
          </p:cNvSpPr>
          <p:nvPr/>
        </p:nvSpPr>
        <p:spPr bwMode="auto">
          <a:xfrm flipH="1">
            <a:off x="2209800" y="3962400"/>
            <a:ext cx="609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3" name="Line 16"/>
          <p:cNvSpPr>
            <a:spLocks noChangeShapeType="1"/>
          </p:cNvSpPr>
          <p:nvPr/>
        </p:nvSpPr>
        <p:spPr bwMode="auto">
          <a:xfrm>
            <a:off x="2819400" y="3962400"/>
            <a:ext cx="609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Classes related by a hierarchy</a:t>
            </a:r>
          </a:p>
        </p:txBody>
      </p:sp>
      <p:sp>
        <p:nvSpPr>
          <p:cNvPr id="2048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we create a class, which is itself another object, we can state how it is related to other classes</a:t>
            </a:r>
          </a:p>
          <a:p>
            <a:r>
              <a:rPr lang="en-US" dirty="0"/>
              <a:t>the relationship we can indicate is the class that is </a:t>
            </a:r>
            <a:r>
              <a:rPr lang="fr-FR" dirty="0"/>
              <a:t>'</a:t>
            </a:r>
            <a:r>
              <a:rPr lang="en-US" dirty="0"/>
              <a:t>above</a:t>
            </a:r>
            <a:r>
              <a:rPr lang="fr-FR" dirty="0"/>
              <a:t>'</a:t>
            </a:r>
            <a:r>
              <a:rPr lang="en-US" dirty="0"/>
              <a:t> it in the hierarchy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statement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743200"/>
            <a:ext cx="8229600" cy="3382963"/>
          </a:xfrm>
        </p:spPr>
        <p:txBody>
          <a:bodyPr/>
          <a:lstStyle/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class </a:t>
            </a:r>
            <a:r>
              <a:rPr lang="en-US" dirty="0" err="1">
                <a:latin typeface="Courier New"/>
                <a:cs typeface="Courier New"/>
              </a:rPr>
              <a:t>MyClass</a:t>
            </a:r>
            <a:r>
              <a:rPr lang="en-US" dirty="0">
                <a:latin typeface="Courier New"/>
                <a:cs typeface="Courier New"/>
              </a:rPr>
              <a:t> (</a:t>
            </a:r>
            <a:r>
              <a:rPr lang="en-US" dirty="0" err="1">
                <a:latin typeface="Courier New"/>
                <a:cs typeface="Courier New"/>
              </a:rPr>
              <a:t>SuperClass</a:t>
            </a:r>
            <a:r>
              <a:rPr lang="en-US" dirty="0">
                <a:latin typeface="Courier New"/>
                <a:cs typeface="Courier New"/>
              </a:rPr>
              <a:t>): 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pass</a:t>
            </a:r>
          </a:p>
          <a:p>
            <a:r>
              <a:rPr lang="en-US" dirty="0"/>
              <a:t>The top class in Python is called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object</a:t>
            </a:r>
            <a:r>
              <a:rPr lang="en-US" dirty="0"/>
              <a:t>.</a:t>
            </a:r>
          </a:p>
          <a:p>
            <a:r>
              <a:rPr lang="en-US" dirty="0"/>
              <a:t>it is predefined by Python, always exists </a:t>
            </a:r>
          </a:p>
          <a:p>
            <a:r>
              <a:rPr lang="en-US" dirty="0"/>
              <a:t>use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object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when you have no </a:t>
            </a:r>
            <a:r>
              <a:rPr lang="en-US" dirty="0" err="1"/>
              <a:t>superclass</a:t>
            </a:r>
            <a:endParaRPr lang="en-US" dirty="0"/>
          </a:p>
        </p:txBody>
      </p:sp>
      <p:sp>
        <p:nvSpPr>
          <p:cNvPr id="21509" name="Oval 4"/>
          <p:cNvSpPr>
            <a:spLocks noChangeArrowheads="1"/>
          </p:cNvSpPr>
          <p:nvPr/>
        </p:nvSpPr>
        <p:spPr bwMode="auto">
          <a:xfrm>
            <a:off x="4114800" y="2743200"/>
            <a:ext cx="25908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10" name="Text Box 5"/>
          <p:cNvSpPr txBox="1">
            <a:spLocks noChangeArrowheads="1"/>
          </p:cNvSpPr>
          <p:nvPr/>
        </p:nvSpPr>
        <p:spPr bwMode="auto">
          <a:xfrm>
            <a:off x="4267200" y="1371600"/>
            <a:ext cx="4215993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name of the class above</a:t>
            </a:r>
          </a:p>
          <a:p>
            <a:r>
              <a:rPr lang="en-US" sz="2800" dirty="0"/>
              <a:t>this class in the hierarchy</a:t>
            </a:r>
          </a:p>
        </p:txBody>
      </p:sp>
      <p:sp>
        <p:nvSpPr>
          <p:cNvPr id="21511" name="Line 6"/>
          <p:cNvSpPr>
            <a:spLocks noChangeShapeType="1"/>
          </p:cNvSpPr>
          <p:nvPr/>
        </p:nvSpPr>
        <p:spPr bwMode="auto">
          <a:xfrm flipH="1">
            <a:off x="5943600" y="2286000"/>
            <a:ext cx="609600" cy="4572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95873" y="1295400"/>
            <a:ext cx="7992406" cy="3810000"/>
          </a:xfr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12.10</a:t>
            </a:r>
          </a:p>
        </p:txBody>
      </p:sp>
    </p:spTree>
    <p:extLst>
      <p:ext uri="{BB962C8B-B14F-4D97-AF65-F5344CB8AC3E}">
        <p14:creationId xmlns:p14="http://schemas.microsoft.com/office/powerpoint/2010/main" val="34821430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02383" y="1143000"/>
            <a:ext cx="8425542" cy="4267200"/>
          </a:xfrm>
        </p:spPr>
      </p:pic>
    </p:spTree>
    <p:extLst>
      <p:ext uri="{BB962C8B-B14F-4D97-AF65-F5344CB8AC3E}">
        <p14:creationId xmlns:p14="http://schemas.microsoft.com/office/powerpoint/2010/main" val="392456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example program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390" y="1828800"/>
            <a:ext cx="7822410" cy="3892218"/>
          </a:xfr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is-a, super and sub class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class hierarchy imposes an </a:t>
            </a:r>
            <a:r>
              <a:rPr lang="en-US" b="1" i="1" dirty="0"/>
              <a:t>is-a</a:t>
            </a:r>
            <a:r>
              <a:rPr lang="fr-FR" b="1" i="1" dirty="0"/>
              <a:t> </a:t>
            </a:r>
            <a:r>
              <a:rPr lang="en-US" dirty="0"/>
              <a:t>relationship between classes</a:t>
            </a:r>
          </a:p>
          <a:p>
            <a:pPr lvl="1"/>
            <a:r>
              <a:rPr lang="en-US" dirty="0" err="1"/>
              <a:t>MyChildClass</a:t>
            </a:r>
            <a:r>
              <a:rPr lang="en-US" dirty="0"/>
              <a:t> </a:t>
            </a:r>
            <a:r>
              <a:rPr lang="en-US" b="1" i="1" dirty="0"/>
              <a:t>is-a</a:t>
            </a:r>
            <a:r>
              <a:rPr lang="en-US" dirty="0"/>
              <a:t> (or is a kind of) </a:t>
            </a:r>
            <a:r>
              <a:rPr lang="en-US" dirty="0" err="1"/>
              <a:t>MyClass</a:t>
            </a:r>
            <a:endParaRPr lang="en-US" dirty="0"/>
          </a:p>
          <a:p>
            <a:pPr lvl="1"/>
            <a:r>
              <a:rPr lang="en-US" dirty="0" err="1"/>
              <a:t>MyClass</a:t>
            </a:r>
            <a:r>
              <a:rPr lang="en-US" dirty="0"/>
              <a:t> </a:t>
            </a:r>
            <a:r>
              <a:rPr lang="en-US" b="1" i="1" dirty="0"/>
              <a:t>is-a </a:t>
            </a:r>
            <a:r>
              <a:rPr lang="en-US" dirty="0"/>
              <a:t>(or is a kind of) object</a:t>
            </a:r>
          </a:p>
          <a:p>
            <a:pPr lvl="1"/>
            <a:r>
              <a:rPr lang="en-US" dirty="0"/>
              <a:t>object has as a subclass </a:t>
            </a:r>
            <a:r>
              <a:rPr lang="en-US" dirty="0" err="1"/>
              <a:t>MyClass</a:t>
            </a:r>
            <a:endParaRPr lang="en-US" dirty="0"/>
          </a:p>
          <a:p>
            <a:pPr lvl="1"/>
            <a:r>
              <a:rPr lang="en-US" dirty="0" err="1"/>
              <a:t>MyChildClass</a:t>
            </a:r>
            <a:r>
              <a:rPr lang="en-US" dirty="0"/>
              <a:t> has as a superclass </a:t>
            </a:r>
            <a:r>
              <a:rPr lang="en-US" dirty="0" err="1"/>
              <a:t>MyClass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um, so what?</a:t>
            </a:r>
          </a:p>
        </p:txBody>
      </p:sp>
      <p:sp>
        <p:nvSpPr>
          <p:cNvPr id="2458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hope of such an arrangement is the saving/re-use of code</a:t>
            </a:r>
          </a:p>
          <a:p>
            <a:r>
              <a:rPr lang="en-US" dirty="0"/>
              <a:t>superclass code contains general code that is applicable to many subclasses</a:t>
            </a:r>
          </a:p>
          <a:p>
            <a:r>
              <a:rPr lang="en-US" dirty="0"/>
              <a:t>subclass uses superclass code (via sharing) but specializes code for itself when necessary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for objects, the full 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Look in the object for the attribute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not in the object, look to the object's class for the attribute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not in the object's class, look up the hierarchy of that class for the attribute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you hit object, then the attribute does not exist</a:t>
            </a:r>
          </a:p>
        </p:txBody>
      </p:sp>
    </p:spTree>
    <p:extLst>
      <p:ext uri="{BB962C8B-B14F-4D97-AF65-F5344CB8AC3E}">
        <p14:creationId xmlns:p14="http://schemas.microsoft.com/office/powerpoint/2010/main" val="114047504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39462" y="1066800"/>
            <a:ext cx="8003060" cy="4419600"/>
          </a:xfr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274638"/>
            <a:ext cx="8229600" cy="1143000"/>
          </a:xfrm>
        </p:spPr>
        <p:txBody>
          <a:bodyPr/>
          <a:lstStyle/>
          <a:p>
            <a:r>
              <a:rPr lang="en-US" dirty="0"/>
              <a:t>Inheritance is powerful but also can be complicated</a:t>
            </a:r>
          </a:p>
        </p:txBody>
      </p:sp>
      <p:sp>
        <p:nvSpPr>
          <p:cNvPr id="2662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powerful aspects of OOP are revealed through uses of inheritance</a:t>
            </a:r>
          </a:p>
          <a:p>
            <a:r>
              <a:rPr lang="en-US" dirty="0"/>
              <a:t>However, some of that is a bit detailed and hard to work with. Definitely worth checking out but a bit beyond us and our first class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Standard Model</a:t>
            </a:r>
          </a:p>
        </p:txBody>
      </p:sp>
    </p:spTree>
    <p:extLst>
      <p:ext uri="{BB962C8B-B14F-4D97-AF65-F5344CB8AC3E}">
        <p14:creationId xmlns:p14="http://schemas.microsoft.com/office/powerpoint/2010/main" val="9436432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builtins are objects too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One nice way, easy way, to use inheritance is to note that all the builtin types are objects also</a:t>
            </a:r>
          </a:p>
          <a:p>
            <a:r>
              <a:rPr lang="en-US"/>
              <a:t>thus you can inherit the properties of builtin types then modify how they get used in your subclass</a:t>
            </a:r>
          </a:p>
          <a:p>
            <a:r>
              <a:rPr lang="en-US"/>
              <a:t>you can also use any of the types you pull in as modules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specializing a method</a:t>
            </a:r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technical detail. Normal method calls are called </a:t>
            </a:r>
            <a:r>
              <a:rPr lang="en-US" b="1" i="1" dirty="0"/>
              <a:t>bound methods</a:t>
            </a:r>
            <a:r>
              <a:rPr lang="en-US" dirty="0"/>
              <a:t>. Bound methods have an instance in front of the method call and automatically pass self</a:t>
            </a:r>
          </a:p>
          <a:p>
            <a:pPr>
              <a:buNone/>
            </a:pPr>
            <a:r>
              <a:rPr lang="en-US" dirty="0" err="1">
                <a:latin typeface="Courier New"/>
                <a:cs typeface="Courier New"/>
              </a:rPr>
              <a:t>my_inst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MyClass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>
              <a:buNone/>
            </a:pPr>
            <a:r>
              <a:rPr lang="en-US" dirty="0" err="1">
                <a:latin typeface="Courier New"/>
                <a:cs typeface="Courier New"/>
              </a:rPr>
              <a:t>my_inst.method</a:t>
            </a:r>
            <a:r>
              <a:rPr lang="en-US" dirty="0">
                <a:latin typeface="Courier New"/>
                <a:cs typeface="Courier New"/>
              </a:rPr>
              <a:t>(arg1,arg2)</a:t>
            </a:r>
          </a:p>
          <a:p>
            <a:r>
              <a:rPr lang="en-US" dirty="0" err="1">
                <a:latin typeface="Courier New"/>
                <a:cs typeface="Courier New"/>
              </a:rPr>
              <a:t>my_inst</a:t>
            </a:r>
            <a:r>
              <a:rPr lang="en-US" dirty="0"/>
              <a:t> is an instance, so the method is bound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unbound methods</a:t>
            </a:r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it is also possible to call a method without Python binding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/>
              <a:t>. In that case, the user has to do it.</a:t>
            </a:r>
          </a:p>
          <a:p>
            <a:r>
              <a:rPr lang="en-US" dirty="0"/>
              <a:t>unbound methods are called as part of the class but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passed by the user</a:t>
            </a:r>
          </a:p>
          <a:p>
            <a:pPr>
              <a:buNone/>
            </a:pPr>
            <a:r>
              <a:rPr lang="en-US" sz="2800" dirty="0" err="1">
                <a:latin typeface="Courier New"/>
                <a:cs typeface="Courier New"/>
              </a:rPr>
              <a:t>my_inst</a:t>
            </a:r>
            <a:r>
              <a:rPr lang="en-US" sz="2800" dirty="0">
                <a:latin typeface="Courier New"/>
                <a:cs typeface="Courier New"/>
              </a:rPr>
              <a:t> = </a:t>
            </a:r>
            <a:r>
              <a:rPr lang="en-US" sz="2800" dirty="0" err="1">
                <a:latin typeface="Courier New"/>
                <a:cs typeface="Courier New"/>
              </a:rPr>
              <a:t>MyClass</a:t>
            </a:r>
            <a:r>
              <a:rPr lang="en-US" sz="2800" dirty="0">
                <a:latin typeface="Courier New"/>
                <a:cs typeface="Courier New"/>
              </a:rPr>
              <a:t>()</a:t>
            </a:r>
          </a:p>
          <a:p>
            <a:pPr>
              <a:buNone/>
            </a:pPr>
            <a:r>
              <a:rPr lang="en-US" sz="2800" dirty="0" err="1">
                <a:latin typeface="Courier New"/>
                <a:cs typeface="Courier New"/>
              </a:rPr>
              <a:t>MyClass.method</a:t>
            </a:r>
            <a:r>
              <a:rPr lang="en-US" sz="2800" dirty="0">
                <a:latin typeface="Courier New"/>
                <a:cs typeface="Courier New"/>
              </a:rPr>
              <a:t>(</a:t>
            </a:r>
            <a:r>
              <a:rPr lang="en-US" sz="2800" dirty="0" err="1">
                <a:latin typeface="Courier New"/>
                <a:cs typeface="Courier New"/>
              </a:rPr>
              <a:t>my_inst</a:t>
            </a:r>
            <a:r>
              <a:rPr lang="en-US" sz="2800" dirty="0">
                <a:latin typeface="Courier New"/>
                <a:cs typeface="Courier New"/>
              </a:rPr>
              <a:t>, arg2, arg3)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is passed </a:t>
            </a:r>
            <a:r>
              <a:rPr lang="en-US" b="1" dirty="0"/>
              <a:t>explicitly </a:t>
            </a:r>
            <a:r>
              <a:rPr lang="en-US" dirty="0"/>
              <a:t>(</a:t>
            </a:r>
            <a:r>
              <a:rPr lang="en-US" dirty="0" err="1">
                <a:latin typeface="Courier New"/>
                <a:cs typeface="Courier New"/>
              </a:rPr>
              <a:t>my_inst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here)!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Why???</a:t>
            </a:r>
          </a:p>
        </p:txBody>
      </p:sp>
      <p:sp>
        <p:nvSpPr>
          <p:cNvPr id="307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an example. We want to specialize a new class as a subclass of list. </a:t>
            </a:r>
          </a:p>
          <a:p>
            <a:pPr>
              <a:buNone/>
            </a:pPr>
            <a:r>
              <a:rPr lang="en-US" dirty="0"/>
              <a:t>	</a:t>
            </a:r>
            <a:r>
              <a:rPr lang="en-US" dirty="0">
                <a:latin typeface="Courier New"/>
                <a:cs typeface="Courier New"/>
              </a:rPr>
              <a:t>class </a:t>
            </a:r>
            <a:r>
              <a:rPr lang="en-US" dirty="0" err="1">
                <a:latin typeface="Courier New"/>
                <a:cs typeface="Courier New"/>
              </a:rPr>
              <a:t>MyClass</a:t>
            </a:r>
            <a:r>
              <a:rPr lang="en-US" dirty="0">
                <a:latin typeface="Courier New"/>
                <a:cs typeface="Courier New"/>
              </a:rPr>
              <a:t>(list):</a:t>
            </a:r>
          </a:p>
          <a:p>
            <a:r>
              <a:rPr lang="en-US" dirty="0"/>
              <a:t>easy enough, but we want to make sure that we get our new class instances initialized the way they are supposed to, by calling </a:t>
            </a:r>
            <a:r>
              <a:rPr lang="en-US" dirty="0">
                <a:latin typeface="Monaco"/>
                <a:cs typeface="Monaco"/>
              </a:rPr>
              <a:t>__init__ </a:t>
            </a:r>
            <a:r>
              <a:rPr lang="en-US" dirty="0"/>
              <a:t>of the super class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just like any other number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by building the class properly, we can make a new instance of Rational look like any other number syntactically. </a:t>
            </a:r>
          </a:p>
          <a:p>
            <a:r>
              <a:rPr lang="en-US"/>
              <a:t>the instance responds to all the normal function calls</a:t>
            </a:r>
          </a:p>
          <a:p>
            <a:r>
              <a:rPr lang="en-US"/>
              <a:t>because it is properly encapsulated, it is much easier to use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Why call the super class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init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?</a:t>
            </a:r>
          </a:p>
        </p:txBody>
      </p:sp>
      <p:sp>
        <p:nvSpPr>
          <p:cNvPr id="317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If we don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 explicitly say so, our class may inherit stuff from the super class, but we must make sure we call it in the proper context. For example, our </a:t>
            </a:r>
            <a:r>
              <a:rPr lang="en-US" dirty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>
                <a:latin typeface="Monaco"/>
                <a:ea typeface="ＭＳ Ｐゴシック" pitchFamily="-108" charset="-128"/>
                <a:cs typeface="Monaco"/>
              </a:rPr>
              <a:t>init</a:t>
            </a:r>
            <a:r>
              <a:rPr lang="en-US" dirty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would be: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err="1">
                <a:latin typeface="Monaco" pitchFamily="-108" charset="0"/>
                <a:ea typeface="Monaco" pitchFamily="-108" charset="0"/>
                <a:cs typeface="Monaco" pitchFamily="-108" charset="0"/>
              </a:rPr>
              <a:t>def</a:t>
            </a: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 __</a:t>
            </a:r>
            <a:r>
              <a:rPr lang="en-US" sz="2400" dirty="0" err="1">
                <a:latin typeface="Monaco" pitchFamily="-108" charset="0"/>
                <a:ea typeface="Monaco" pitchFamily="-108" charset="0"/>
                <a:cs typeface="Monaco" pitchFamily="-108" charset="0"/>
              </a:rPr>
              <a:t>init</a:t>
            </a: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__(self):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   list.__</a:t>
            </a:r>
            <a:r>
              <a:rPr lang="en-US" sz="2400" dirty="0" err="1">
                <a:latin typeface="Monaco" pitchFamily="-108" charset="0"/>
                <a:ea typeface="Monaco" pitchFamily="-108" charset="0"/>
                <a:cs typeface="Monaco" pitchFamily="-108" charset="0"/>
              </a:rPr>
              <a:t>init</a:t>
            </a: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__(self)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# do anything else special to </a:t>
            </a:r>
            <a:r>
              <a:rPr lang="en-US" sz="2400" dirty="0" err="1">
                <a:latin typeface="Monaco" pitchFamily="-108" charset="0"/>
                <a:ea typeface="Monaco" pitchFamily="-108" charset="0"/>
                <a:cs typeface="Monaco" pitchFamily="-108" charset="0"/>
              </a:rPr>
              <a:t>MyClass</a:t>
            </a:r>
            <a:endParaRPr lang="en-US" sz="2400" dirty="0">
              <a:latin typeface="Monaco" pitchFamily="-108" charset="0"/>
              <a:ea typeface="Monaco" pitchFamily="-108" charset="0"/>
              <a:cs typeface="Monaco" pitchFamily="-108" charset="0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explicit calls to the super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explicitly call the super class constructor using an unbound method (why not a bound method????)</a:t>
            </a:r>
          </a:p>
          <a:p>
            <a:r>
              <a:rPr lang="en-US" dirty="0"/>
              <a:t>then, after it completes we can do anything special for our new class</a:t>
            </a:r>
          </a:p>
          <a:p>
            <a:r>
              <a:rPr lang="en-US" dirty="0"/>
              <a:t>We </a:t>
            </a:r>
            <a:r>
              <a:rPr lang="en-US" b="1" dirty="0"/>
              <a:t>specialize </a:t>
            </a:r>
            <a:r>
              <a:rPr lang="en-US" dirty="0"/>
              <a:t>the new class but inherit most of the work from the super. Very clever!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Gives us a way to organize code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specialization</a:t>
            </a:r>
            <a:r>
              <a:rPr lang="en-US" dirty="0"/>
              <a:t>. A subclass can inherit code from its </a:t>
            </a:r>
            <a:r>
              <a:rPr lang="en-US" dirty="0" err="1"/>
              <a:t>superclass</a:t>
            </a:r>
            <a:r>
              <a:rPr lang="en-US" dirty="0"/>
              <a:t>, but modify anything that is particular to that subclass</a:t>
            </a:r>
          </a:p>
          <a:p>
            <a:r>
              <a:rPr lang="en-US" b="1" i="1" dirty="0"/>
              <a:t>over-ride</a:t>
            </a:r>
            <a:r>
              <a:rPr lang="en-US" dirty="0"/>
              <a:t>. change a behavior to be specific to a subclass</a:t>
            </a:r>
          </a:p>
          <a:p>
            <a:r>
              <a:rPr lang="en-US" b="1" i="1" dirty="0"/>
              <a:t>reuse-code</a:t>
            </a:r>
            <a:r>
              <a:rPr lang="en-US" dirty="0"/>
              <a:t>. Use code from other classes (without rewriting) to get behavior in our class.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Reminder, rules so far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function should do one thing.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Make sure your class does the right thing.</a:t>
            </a: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119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 how can that work?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Two parts:</a:t>
            </a:r>
          </a:p>
          <a:p>
            <a:r>
              <a:rPr lang="en-US" dirty="0"/>
              <a:t>Python can distinguish which operator to use based on types</a:t>
            </a:r>
          </a:p>
          <a:p>
            <a:r>
              <a:rPr lang="en-US" dirty="0"/>
              <a:t>Python provides more standard methods that represent the action of standard functions in the language</a:t>
            </a:r>
          </a:p>
          <a:p>
            <a:pPr lvl="1"/>
            <a:r>
              <a:rPr lang="en-US" dirty="0"/>
              <a:t>by defining them in our class, Python will call them in the "right way"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on type</a:t>
            </a:r>
          </a:p>
        </p:txBody>
      </p:sp>
      <p:sp>
        <p:nvSpPr>
          <p:cNvPr id="348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As we have mentioned, a class is essentially a new type</a:t>
            </a:r>
          </a:p>
          <a:p>
            <a:r>
              <a:rPr lang="en-US" dirty="0"/>
              <a:t>when we make an instance of a class, we have made an object of a particular type</a:t>
            </a:r>
          </a:p>
          <a:p>
            <a:r>
              <a:rPr lang="en-US" dirty="0"/>
              <a:t> 1.36 is a float</a:t>
            </a:r>
          </a:p>
          <a:p>
            <a:r>
              <a:rPr lang="en-US" dirty="0" err="1">
                <a:latin typeface="Courier New"/>
                <a:cs typeface="Courier New"/>
              </a:rPr>
              <a:t>my_instance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MyClass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/>
              <a:t>, </a:t>
            </a:r>
            <a:r>
              <a:rPr lang="en-US" dirty="0" err="1">
                <a:latin typeface="Courier New"/>
                <a:cs typeface="Courier New"/>
              </a:rPr>
              <a:t>my_instance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is a type </a:t>
            </a:r>
            <a:r>
              <a:rPr lang="en-US" dirty="0" err="1">
                <a:latin typeface="Courier New"/>
                <a:cs typeface="Courier New"/>
              </a:rPr>
              <a:t>MyClass</a:t>
            </a:r>
            <a:endParaRPr lang="en-US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737</TotalTime>
  <Words>2517</Words>
  <Application>Microsoft Macintosh PowerPoint</Application>
  <PresentationFormat>On-screen Show (4:3)</PresentationFormat>
  <Paragraphs>272</Paragraphs>
  <Slides>73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3" baseType="lpstr">
      <vt:lpstr>Arial</vt:lpstr>
      <vt:lpstr>Bernard MT Condensed</vt:lpstr>
      <vt:lpstr>Calibri</vt:lpstr>
      <vt:lpstr>Courier New</vt:lpstr>
      <vt:lpstr>Geneva</vt:lpstr>
      <vt:lpstr>Monaco</vt:lpstr>
      <vt:lpstr>Rosewood Std Regular</vt:lpstr>
      <vt:lpstr>Wingdings</vt:lpstr>
      <vt:lpstr>template</vt:lpstr>
      <vt:lpstr>Equation</vt:lpstr>
      <vt:lpstr>PowerPoint Presentation</vt:lpstr>
      <vt:lpstr>The three OOP factors</vt:lpstr>
      <vt:lpstr>We are still at encapsulation</vt:lpstr>
      <vt:lpstr>One more aspect</vt:lpstr>
      <vt:lpstr>An example</vt:lpstr>
      <vt:lpstr>example program</vt:lpstr>
      <vt:lpstr>just like any other number</vt:lpstr>
      <vt:lpstr>But how can that work?</vt:lpstr>
      <vt:lpstr>More on type</vt:lpstr>
      <vt:lpstr>Introspection</vt:lpstr>
      <vt:lpstr>Python introspection ops</vt:lpstr>
      <vt:lpstr>PowerPoint Presentation</vt:lpstr>
      <vt:lpstr>PowerPoint Presentation</vt:lpstr>
      <vt:lpstr>Operator Overloading (fjölbinding virkja)</vt:lpstr>
      <vt:lpstr>So what does var1+var2 mean?</vt:lpstr>
      <vt:lpstr>We've seen this before</vt:lpstr>
      <vt:lpstr>Operator overloading</vt:lpstr>
      <vt:lpstr>Python overload ops</vt:lpstr>
      <vt:lpstr>PowerPoint Presentation</vt:lpstr>
      <vt:lpstr>PowerPoint Presentation</vt:lpstr>
      <vt:lpstr>PowerPoint Presentation</vt:lpstr>
      <vt:lpstr>how does v1+v2 map to __add__</vt:lpstr>
      <vt:lpstr>Calling __str__</vt:lpstr>
      <vt:lpstr>PowerPoint Presentation</vt:lpstr>
      <vt:lpstr>Simple Rational Number class</vt:lpstr>
      <vt:lpstr>PowerPoint Presentation</vt:lpstr>
      <vt:lpstr>__str__ vs __repr__</vt:lpstr>
      <vt:lpstr>the __init__ method</vt:lpstr>
      <vt:lpstr>provide addition</vt:lpstr>
      <vt:lpstr>the lcm and gcd</vt:lpstr>
      <vt:lpstr>LCM in terms of GCD</vt:lpstr>
      <vt:lpstr>GCD and Euclid</vt:lpstr>
      <vt:lpstr>PowerPoint Presentation</vt:lpstr>
      <vt:lpstr>The Algorithm</vt:lpstr>
      <vt:lpstr>PowerPoint Presentation</vt:lpstr>
      <vt:lpstr>PowerPoint Presentation</vt:lpstr>
      <vt:lpstr>Equality</vt:lpstr>
      <vt:lpstr>PowerPoint Presentation</vt:lpstr>
      <vt:lpstr>PowerPoint Presentation</vt:lpstr>
      <vt:lpstr>Fitting in</vt:lpstr>
      <vt:lpstr>What doesn't work</vt:lpstr>
      <vt:lpstr>So r1+r2, but what about</vt:lpstr>
      <vt:lpstr>r1 + 1</vt:lpstr>
      <vt:lpstr>Introspection in __add__</vt:lpstr>
      <vt:lpstr>PowerPoint Presentation</vt:lpstr>
      <vt:lpstr>PowerPoint Presentation</vt:lpstr>
      <vt:lpstr>what about 1 + r1</vt:lpstr>
      <vt:lpstr>radd method</vt:lpstr>
      <vt:lpstr>__radd__ vs __add__</vt:lpstr>
      <vt:lpstr>radd</vt:lpstr>
      <vt:lpstr>Inheritance (erfðir)</vt:lpstr>
      <vt:lpstr>Class-Instance relations</vt:lpstr>
      <vt:lpstr>Class-Class relations</vt:lpstr>
      <vt:lpstr>computer science 'trees'</vt:lpstr>
      <vt:lpstr>Classes related by a hierarchy</vt:lpstr>
      <vt:lpstr>class statement</vt:lpstr>
      <vt:lpstr>PowerPoint Presentation</vt:lpstr>
      <vt:lpstr>PowerPoint Presentation</vt:lpstr>
      <vt:lpstr>PowerPoint Presentation</vt:lpstr>
      <vt:lpstr>is-a, super and sub class</vt:lpstr>
      <vt:lpstr>um, so what?</vt:lpstr>
      <vt:lpstr>Scope for objects, the full story</vt:lpstr>
      <vt:lpstr>PowerPoint Presentation</vt:lpstr>
      <vt:lpstr>Inheritance is powerful but also can be complicated</vt:lpstr>
      <vt:lpstr>PowerPoint Presentation</vt:lpstr>
      <vt:lpstr>builtins are objects too</vt:lpstr>
      <vt:lpstr>specializing a method</vt:lpstr>
      <vt:lpstr>unbound methods</vt:lpstr>
      <vt:lpstr>Why???</vt:lpstr>
      <vt:lpstr>Why call the super class init?</vt:lpstr>
      <vt:lpstr>explicit calls to the super</vt:lpstr>
      <vt:lpstr>Gives us a way to organize code</vt:lpstr>
      <vt:lpstr>Reminder, rules so far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Hrafn Loftsson</cp:lastModifiedBy>
  <cp:revision>64</cp:revision>
  <dcterms:created xsi:type="dcterms:W3CDTF">2012-03-21T18:49:41Z</dcterms:created>
  <dcterms:modified xsi:type="dcterms:W3CDTF">2019-10-21T14:03:57Z</dcterms:modified>
</cp:coreProperties>
</file>

<file path=docProps/thumbnail.jpeg>
</file>